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338E85-2574-4A32-9AD4-3AD220F2685D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8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10A0D82-4443-45AE-9A74-16B2C2CFD4E1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6722166-58FC-4149-A48E-4EAB7AB564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ticiensparconviction.fr/trop-d-ecran-quelles-consequences-sur-notre-sante" TargetMode="External"/><Relationship Id="rId2" Type="http://schemas.openxmlformats.org/officeDocument/2006/relationships/hyperlink" Target="https://lebonusagedesecrans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bnews.fr/etudes/image-12-15-ans-pourquoi-ils-n-ont-plus-temps-libre-47867" TargetMode="External"/><Relationship Id="rId5" Type="http://schemas.openxmlformats.org/officeDocument/2006/relationships/hyperlink" Target="https://www.lilavie.fr/l-info-c-est-clair/toutes-les-fishes/nos-chers-ecrans/76-des-ecrans-partout" TargetMode="External"/><Relationship Id="rId4" Type="http://schemas.openxmlformats.org/officeDocument/2006/relationships/hyperlink" Target="https://pausetonecran.com/pourquoi-les-jeunes-sont-ils-si-attires-par-les-ecra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SURCONSOMMATION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400">
                <a:solidFill>
                  <a:srgbClr val="FF0000"/>
                </a:solidFill>
                <a:latin typeface="Arial Rounded MT Bold" pitchFamily="34" charset="0"/>
              </a:rPr>
              <a:t>DU   TEMPS</a:t>
            </a:r>
            <a:endParaRPr lang="en-US" sz="240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2" y="20782"/>
            <a:ext cx="7520940" cy="548640"/>
          </a:xfrm>
        </p:spPr>
        <p:txBody>
          <a:bodyPr/>
          <a:lstStyle/>
          <a:p>
            <a:r>
              <a:rPr lang="en-US" sz="4000">
                <a:solidFill>
                  <a:srgbClr val="00B0F0"/>
                </a:solidFill>
                <a:latin typeface="Bahnschrift Condensed" pitchFamily="34" charset="0"/>
              </a:rPr>
              <a:t>Introduction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82287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regardant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autour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de nous ,nous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voyons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que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le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ph</a:t>
            </a:r>
            <a:r>
              <a:rPr lang="fr-FR" sz="2000" dirty="0">
                <a:solidFill>
                  <a:schemeClr val="accent4">
                    <a:lumMod val="50000"/>
                  </a:schemeClr>
                </a:solidFill>
              </a:rPr>
              <a:t>énomène de la surconsommation est présent sous plusieurs formes .                                                                  Les personnes consomment du temps et des services qui leur sont nécessaires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mais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aussi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il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y’a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d’autres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qui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sont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plutot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pour le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plaisir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4636" y="577334"/>
            <a:ext cx="27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--------------------------------------------</a:t>
            </a:r>
          </a:p>
        </p:txBody>
      </p:sp>
      <p:pic>
        <p:nvPicPr>
          <p:cNvPr id="1026" name="Picture 2" descr="C:\Users\adaha\OneDrive\Desktop\Screenshot_20230909-230712~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3124200"/>
            <a:ext cx="3291840" cy="1875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1643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72" y="64716"/>
            <a:ext cx="5455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Century Gothic" pitchFamily="34" charset="0"/>
              </a:rPr>
              <a:t>Les </a:t>
            </a:r>
            <a:r>
              <a:rPr lang="en-US" sz="2400" dirty="0" err="1" smtClean="0">
                <a:solidFill>
                  <a:schemeClr val="accent2"/>
                </a:solidFill>
                <a:latin typeface="Century Gothic" pitchFamily="34" charset="0"/>
              </a:rPr>
              <a:t>principaux</a:t>
            </a:r>
            <a:r>
              <a:rPr lang="en-US" sz="2400" dirty="0" smtClean="0">
                <a:solidFill>
                  <a:schemeClr val="accent2"/>
                </a:solidFill>
                <a:latin typeface="Century Gothic" pitchFamily="34" charset="0"/>
              </a:rPr>
              <a:t> points  </a:t>
            </a:r>
            <a:r>
              <a:rPr lang="en-US" dirty="0"/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190502" y="86937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5864" y="137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8156" y="190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3628" y="740125"/>
            <a:ext cx="3266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Les </a:t>
            </a:r>
            <a:r>
              <a:rPr lang="fr-FR"/>
              <a:t>écrans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8992" y="1371600"/>
            <a:ext cx="212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Les écrans 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8992" y="1905000"/>
            <a:ext cx="3300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Et finalement </a:t>
            </a:r>
            <a:r>
              <a:rPr lang="en-US"/>
              <a:t>:  Les  écrans !</a:t>
            </a:r>
          </a:p>
        </p:txBody>
      </p:sp>
      <p:pic>
        <p:nvPicPr>
          <p:cNvPr id="2050" name="Picture 2" descr="C:\Users\adaha\OneDrive\Desktop\Screenshot_20230909-233203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6" y="1498680"/>
            <a:ext cx="3749040" cy="2662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16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" y="59975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Les écrans sont les méthodes les plus courantes pour perdre le  temps!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9" y="997343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70C0"/>
                </a:solidFill>
                <a:latin typeface="Century Gothic" pitchFamily="34" charset="0"/>
              </a:rPr>
              <a:t>Télévisions , ordinateurs, tablettes , téléphones </a:t>
            </a:r>
            <a:r>
              <a:rPr lang="en-US">
                <a:solidFill>
                  <a:srgbClr val="0070C0"/>
                </a:solidFill>
                <a:latin typeface="Century Gothic" pitchFamily="34" charset="0"/>
              </a:rPr>
              <a:t>…..etc sont Partout </a:t>
            </a:r>
            <a:r>
              <a:rPr lang="fr-FR">
                <a:solidFill>
                  <a:srgbClr val="0070C0"/>
                </a:solidFill>
                <a:latin typeface="Century Gothic" pitchFamily="34" charset="0"/>
              </a:rPr>
              <a:t>!    </a:t>
            </a:r>
            <a:endParaRPr lang="en-US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3074" name="Picture 2" descr="C:\Users\adaha\OneDrive\Desktop\Screenshot_20230909-230819~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4754880" cy="26724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4756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4"/>
                </a:solidFill>
                <a:latin typeface="+mj-lt"/>
              </a:rPr>
              <a:t>Pourquoi les écrans nous attirent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36472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4"/>
                </a:solidFill>
                <a:latin typeface="+mj-lt"/>
              </a:rPr>
              <a:t>Pourquoi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 on </a:t>
            </a:r>
            <a:r>
              <a:rPr lang="en-US" dirty="0" err="1">
                <a:solidFill>
                  <a:schemeClr val="accent4"/>
                </a:solidFill>
                <a:latin typeface="+mj-lt"/>
              </a:rPr>
              <a:t>perd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 beaucoup de temps </a:t>
            </a:r>
            <a:r>
              <a:rPr lang="en-US" dirty="0" err="1" smtClean="0">
                <a:solidFill>
                  <a:schemeClr val="accent4"/>
                </a:solidFill>
                <a:latin typeface="+mj-lt"/>
              </a:rPr>
              <a:t>devant</a:t>
            </a:r>
            <a:r>
              <a:rPr lang="en-US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4"/>
                </a:solidFill>
                <a:latin typeface="+mj-lt"/>
              </a:rPr>
              <a:t>les </a:t>
            </a:r>
            <a:r>
              <a:rPr lang="fr-FR" dirty="0">
                <a:solidFill>
                  <a:schemeClr val="accent4"/>
                </a:solidFill>
                <a:latin typeface="+mj-lt"/>
              </a:rPr>
              <a:t>écrans </a:t>
            </a:r>
            <a:r>
              <a:rPr lang="fr-FR" dirty="0">
                <a:solidFill>
                  <a:schemeClr val="accent4"/>
                </a:solidFill>
                <a:latin typeface="+mj-lt"/>
              </a:rPr>
              <a:t>?</a:t>
            </a:r>
            <a:endParaRPr lang="en-US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734061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--------------------------------------------------------------------------------------------------------</a:t>
            </a:r>
            <a:r>
              <a:rPr lang="en-US" dirty="0"/>
              <a:t>---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1103393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entury Gothic" pitchFamily="34" charset="0"/>
              </a:rPr>
              <a:t>Il </a:t>
            </a:r>
            <a:r>
              <a:rPr lang="en-US" dirty="0" err="1">
                <a:solidFill>
                  <a:schemeClr val="accent2"/>
                </a:solidFill>
                <a:latin typeface="Century Gothic" pitchFamily="34" charset="0"/>
              </a:rPr>
              <a:t>existe</a:t>
            </a:r>
            <a:r>
              <a:rPr lang="en-US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Century Gothic" pitchFamily="34" charset="0"/>
              </a:rPr>
              <a:t>une</a:t>
            </a:r>
            <a:r>
              <a:rPr lang="en-US" dirty="0">
                <a:solidFill>
                  <a:schemeClr val="accent2"/>
                </a:solidFill>
                <a:latin typeface="Century Gothic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Century Gothic" pitchFamily="34" charset="0"/>
              </a:rPr>
              <a:t>vari</a:t>
            </a:r>
            <a:r>
              <a:rPr lang="fr-FR" dirty="0">
                <a:solidFill>
                  <a:schemeClr val="accent2"/>
                </a:solidFill>
                <a:latin typeface="Century Gothic" pitchFamily="34" charset="0"/>
              </a:rPr>
              <a:t>été d’activités que nous pouvons réaliser en </a:t>
            </a:r>
            <a:r>
              <a:rPr lang="fr-FR" dirty="0" smtClean="0">
                <a:solidFill>
                  <a:schemeClr val="accent2"/>
                </a:solidFill>
                <a:latin typeface="Century Gothic" pitchFamily="34" charset="0"/>
              </a:rPr>
              <a:t>appuyant </a:t>
            </a:r>
            <a:r>
              <a:rPr lang="fr-FR" dirty="0">
                <a:solidFill>
                  <a:schemeClr val="accent2"/>
                </a:solidFill>
                <a:latin typeface="Century Gothic" pitchFamily="34" charset="0"/>
              </a:rPr>
              <a:t>seulement sur </a:t>
            </a:r>
            <a:r>
              <a:rPr lang="fr-FR" dirty="0">
                <a:solidFill>
                  <a:schemeClr val="accent2"/>
                </a:solidFill>
                <a:latin typeface="Century Gothic" pitchFamily="34" charset="0"/>
              </a:rPr>
              <a:t>notre écran , en envoyant des messages à </a:t>
            </a:r>
            <a:r>
              <a:rPr lang="fr-FR" dirty="0" smtClean="0">
                <a:solidFill>
                  <a:schemeClr val="accent2"/>
                </a:solidFill>
                <a:latin typeface="Century Gothic" pitchFamily="34" charset="0"/>
              </a:rPr>
              <a:t>quelqu’un,  </a:t>
            </a:r>
            <a:r>
              <a:rPr lang="fr-FR" dirty="0">
                <a:solidFill>
                  <a:schemeClr val="accent2"/>
                </a:solidFill>
                <a:latin typeface="Century Gothic" pitchFamily="34" charset="0"/>
              </a:rPr>
              <a:t>en jouant à des jeux </a:t>
            </a:r>
            <a:r>
              <a:rPr lang="fr-FR" dirty="0" smtClean="0">
                <a:solidFill>
                  <a:schemeClr val="accent2"/>
                </a:solidFill>
                <a:latin typeface="Century Gothic" pitchFamily="34" charset="0"/>
              </a:rPr>
              <a:t>vidéo,  </a:t>
            </a:r>
            <a:r>
              <a:rPr lang="fr-FR" dirty="0">
                <a:solidFill>
                  <a:schemeClr val="accent2"/>
                </a:solidFill>
                <a:latin typeface="Century Gothic" pitchFamily="34" charset="0"/>
              </a:rPr>
              <a:t>en regardant des vidéos…..</a:t>
            </a:r>
            <a:endParaRPr lang="en-US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298797"/>
            <a:ext cx="8077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3"/>
                </a:solidFill>
                <a:latin typeface="Century Gothic" pitchFamily="34" charset="0"/>
              </a:rPr>
              <a:t>Cette libérté de faire toutes </a:t>
            </a:r>
            <a:r>
              <a:rPr lang="fr-FR" dirty="0" smtClean="0">
                <a:solidFill>
                  <a:schemeClr val="accent3"/>
                </a:solidFill>
                <a:latin typeface="Century Gothic" pitchFamily="34" charset="0"/>
              </a:rPr>
              <a:t>les activités</a:t>
            </a:r>
            <a:r>
              <a:rPr lang="fr-FR" dirty="0" smtClean="0">
                <a:solidFill>
                  <a:schemeClr val="accent3"/>
                </a:solidFill>
                <a:latin typeface="Century Gothic" pitchFamily="34" charset="0"/>
              </a:rPr>
              <a:t> </a:t>
            </a:r>
            <a:r>
              <a:rPr lang="fr-FR" dirty="0">
                <a:solidFill>
                  <a:schemeClr val="accent3"/>
                </a:solidFill>
                <a:latin typeface="Century Gothic" pitchFamily="34" charset="0"/>
              </a:rPr>
              <a:t>sans bouger nous rend accro aux écrans et nous commençons à passer tout le temps devant un </a:t>
            </a:r>
            <a:r>
              <a:rPr lang="fr-FR" dirty="0" smtClean="0">
                <a:solidFill>
                  <a:schemeClr val="accent3"/>
                </a:solidFill>
                <a:latin typeface="Century Gothic" pitchFamily="34" charset="0"/>
              </a:rPr>
              <a:t>écran!</a:t>
            </a:r>
            <a:endParaRPr lang="en-US" dirty="0">
              <a:solidFill>
                <a:schemeClr val="accent3"/>
              </a:solidFill>
              <a:latin typeface="Century Gothic" pitchFamily="34" charset="0"/>
            </a:endParaRPr>
          </a:p>
        </p:txBody>
      </p:sp>
      <p:pic>
        <p:nvPicPr>
          <p:cNvPr id="4098" name="Picture 2" descr="C:\Users\adaha\OneDrive\Desktop\Screenshot_20230909-233024~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3048000"/>
            <a:ext cx="4206240" cy="2036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71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0293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Bahnschrift SemiBold" pitchFamily="34" charset="0"/>
              </a:rPr>
              <a:t>Les conséquences de cette utilisation </a:t>
            </a:r>
            <a:r>
              <a:rPr lang="fr-FR" dirty="0" smtClean="0">
                <a:solidFill>
                  <a:srgbClr val="FF0000"/>
                </a:solidFill>
                <a:latin typeface="Bahnschrift SemiBold" pitchFamily="34" charset="0"/>
              </a:rPr>
              <a:t>excessive !</a:t>
            </a:r>
            <a:endParaRPr lang="en-US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" y="36495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------------------------------------------- -----------------------------------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8" y="914400"/>
            <a:ext cx="4911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1-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Cela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diminue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la 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dur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ée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et la </a:t>
            </a:r>
            <a:r>
              <a:rPr lang="fr-FR" dirty="0" err="1">
                <a:solidFill>
                  <a:srgbClr val="002060"/>
                </a:solidFill>
                <a:latin typeface="+mj-lt"/>
              </a:rPr>
              <a:t>qualite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du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sommeil.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1662181"/>
            <a:ext cx="745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2-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Encore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 ca peut nuire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à la santé mentale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d’une manière générale 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et au développement du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cerveau.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7" y="2267634"/>
            <a:ext cx="7072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+mj-lt"/>
              </a:rPr>
              <a:t>3-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 Une pratique excessive des écrans  aurait également un impact sur le stress , les troubles de l’</a:t>
            </a:r>
            <a:r>
              <a:rPr lang="en-US" dirty="0" err="1">
                <a:solidFill>
                  <a:srgbClr val="002060"/>
                </a:solidFill>
                <a:latin typeface="+mj-lt"/>
              </a:rPr>
              <a:t>humeur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 et l</a:t>
            </a:r>
            <a:r>
              <a:rPr lang="fr-FR" dirty="0">
                <a:solidFill>
                  <a:srgbClr val="002060"/>
                </a:solidFill>
                <a:latin typeface="+mj-lt"/>
              </a:rPr>
              <a:t>’hyperactivité </a:t>
            </a:r>
            <a:r>
              <a:rPr lang="fr-FR" dirty="0" smtClean="0">
                <a:solidFill>
                  <a:srgbClr val="002060"/>
                </a:solidFill>
                <a:latin typeface="+mj-lt"/>
              </a:rPr>
              <a:t>!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7" y="3429000"/>
            <a:ext cx="731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4- 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L’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Introversion !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13965"/>
            <a:ext cx="3749040" cy="212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902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Ce </a:t>
            </a:r>
            <a:r>
              <a:rPr lang="en-US" sz="2800" dirty="0" err="1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probl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é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me a augment</a:t>
            </a:r>
            <a:r>
              <a:rPr lang="fr-FR" sz="2800" dirty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é depuis la crise sanitaire </a:t>
            </a:r>
            <a:endParaRPr lang="fr-FR" sz="2800" dirty="0" smtClean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30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>
              <a:solidFill>
                <a:srgbClr val="FF3399"/>
              </a:solidFill>
            </a:endParaRPr>
          </a:p>
          <a:p>
            <a:r>
              <a:rPr lang="fr-FR" sz="2800" dirty="0" smtClean="0">
                <a:solidFill>
                  <a:srgbClr val="FF3399"/>
                </a:solidFill>
              </a:rPr>
              <a:t>Les </a:t>
            </a:r>
            <a:r>
              <a:rPr lang="fr-FR" sz="2800" dirty="0">
                <a:solidFill>
                  <a:srgbClr val="FF3399"/>
                </a:solidFill>
              </a:rPr>
              <a:t>enfants ont </a:t>
            </a:r>
            <a:r>
              <a:rPr lang="en-US" sz="2800" dirty="0" err="1">
                <a:solidFill>
                  <a:srgbClr val="FF3399"/>
                </a:solidFill>
              </a:rPr>
              <a:t>augmenté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leur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consommation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fr-FR" sz="2800" dirty="0">
                <a:solidFill>
                  <a:srgbClr val="FF3399"/>
                </a:solidFill>
              </a:rPr>
              <a:t>d’écrans , plus de la moitié  (53%) déclarent avoir augmenté leur consommation d’écrans ,  encore plus de la moitié des parents </a:t>
            </a:r>
            <a:r>
              <a:rPr lang="en-US" sz="2800" dirty="0">
                <a:solidFill>
                  <a:srgbClr val="FF3399"/>
                </a:solidFill>
              </a:rPr>
              <a:t>(44% ), </a:t>
            </a:r>
            <a:r>
              <a:rPr lang="en-US" sz="2800" dirty="0" err="1">
                <a:solidFill>
                  <a:srgbClr val="FF3399"/>
                </a:solidFill>
              </a:rPr>
              <a:t>selon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une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 smtClean="0">
                <a:solidFill>
                  <a:srgbClr val="FF3399"/>
                </a:solidFill>
              </a:rPr>
              <a:t>étude</a:t>
            </a:r>
            <a:r>
              <a:rPr lang="en-US" sz="2800" dirty="0" smtClean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Ipos</a:t>
            </a:r>
            <a:r>
              <a:rPr lang="en-US" sz="2800" dirty="0">
                <a:solidFill>
                  <a:srgbClr val="FF3399"/>
                </a:solidFill>
              </a:rPr>
              <a:t>, </a:t>
            </a:r>
            <a:r>
              <a:rPr lang="en-US" sz="2800" dirty="0" err="1">
                <a:solidFill>
                  <a:srgbClr val="FF3399"/>
                </a:solidFill>
              </a:rPr>
              <a:t>réalisées</a:t>
            </a:r>
            <a:r>
              <a:rPr lang="en-US" sz="2800" dirty="0">
                <a:solidFill>
                  <a:srgbClr val="FF3399"/>
                </a:solidFill>
              </a:rPr>
              <a:t> pour l’ Union </a:t>
            </a:r>
            <a:r>
              <a:rPr lang="en-US" sz="2800" dirty="0" err="1">
                <a:solidFill>
                  <a:srgbClr val="FF3399"/>
                </a:solidFill>
              </a:rPr>
              <a:t>nationale</a:t>
            </a:r>
            <a:r>
              <a:rPr lang="en-US" sz="2800" dirty="0">
                <a:solidFill>
                  <a:srgbClr val="FF3399"/>
                </a:solidFill>
              </a:rPr>
              <a:t> des associations </a:t>
            </a:r>
            <a:r>
              <a:rPr lang="en-US" sz="2800" dirty="0" err="1" smtClean="0">
                <a:solidFill>
                  <a:srgbClr val="FF3399"/>
                </a:solidFill>
              </a:rPr>
              <a:t>familiales</a:t>
            </a:r>
            <a:r>
              <a:rPr lang="en-US" sz="2800" dirty="0" smtClean="0">
                <a:solidFill>
                  <a:srgbClr val="FF3399"/>
                </a:solidFill>
              </a:rPr>
              <a:t> !</a:t>
            </a:r>
            <a:endParaRPr lang="en-US" sz="28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05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603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</a:rPr>
              <a:t>Enfin</a:t>
            </a:r>
            <a:r>
              <a:rPr lang="en-US" sz="2400" dirty="0">
                <a:solidFill>
                  <a:srgbClr val="00B050"/>
                </a:solidFill>
              </a:rPr>
              <a:t>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400622"/>
            <a:ext cx="5137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err="1" smtClean="0">
                <a:solidFill>
                  <a:srgbClr val="0070C0"/>
                </a:solidFill>
              </a:rPr>
              <a:t>Voici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quelques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conseils</a:t>
            </a:r>
            <a:r>
              <a:rPr lang="en-US" sz="2000" dirty="0">
                <a:solidFill>
                  <a:srgbClr val="0070C0"/>
                </a:solidFill>
              </a:rPr>
              <a:t> 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02" y="939827"/>
            <a:ext cx="702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   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  - Évaluez 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et diminuez le temps 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devant les écrans.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133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 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   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- Encourager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les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autres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à  faire des activités sans écran pendant leur temps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libre .</a:t>
            </a:r>
          </a:p>
          <a:p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02" y="2300954"/>
            <a:ext cx="8095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    </a:t>
            </a:r>
          </a:p>
          <a:p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  - Si 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possible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,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 débranchez les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écrans 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et range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z –les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quand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ils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ne 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servent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pas , hors de la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vue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ils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sont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moins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tentants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87" y="72844"/>
            <a:ext cx="3804313" cy="3888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609600" y="3586518"/>
            <a:ext cx="457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       - Respecter 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les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limites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Rounded MT Bold" pitchFamily="34" charset="0"/>
              </a:rPr>
              <a:t>d’âges</a:t>
            </a:r>
            <a:r>
              <a:rPr lang="en-U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9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76200"/>
            <a:ext cx="28575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1300" y="30256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rgbClr val="7030A0"/>
                </a:solidFill>
                <a:latin typeface="Arial Rounded MT Bold" pitchFamily="34" charset="0"/>
              </a:rPr>
              <a:t>Les  Sources </a:t>
            </a:r>
            <a:endParaRPr lang="en-US" sz="240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99698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/>
              </a:rPr>
              <a:t>   https</a:t>
            </a:r>
            <a:r>
              <a:rPr lang="en-US" dirty="0">
                <a:hlinkClick r:id="rId2"/>
              </a:rPr>
              <a:t>://lebonusagedesecrans.fr/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1040" y="1609636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    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www.opticiensparconviction.fr/trop-d-ecran-                </a:t>
            </a:r>
            <a:r>
              <a:rPr lang="en-US" dirty="0" err="1" smtClean="0">
                <a:hlinkClick r:id="rId3"/>
              </a:rPr>
              <a:t>quelles</a:t>
            </a:r>
            <a:r>
              <a:rPr lang="en-US" dirty="0" smtClean="0">
                <a:hlinkClick r:id="rId3"/>
              </a:rPr>
              <a:t>-consequences-sur-</a:t>
            </a:r>
            <a:r>
              <a:rPr lang="en-US" dirty="0" err="1" smtClean="0">
                <a:hlinkClick r:id="rId3"/>
              </a:rPr>
              <a:t>notre</a:t>
            </a:r>
            <a:r>
              <a:rPr lang="en-US" dirty="0" smtClean="0">
                <a:hlinkClick r:id="rId3"/>
              </a:rPr>
              <a:t>-</a:t>
            </a:r>
            <a:r>
              <a:rPr lang="en-US" dirty="0" err="1" smtClean="0">
                <a:hlinkClick r:id="rId3"/>
              </a:rPr>
              <a:t>sante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      https</a:t>
            </a:r>
            <a:r>
              <a:rPr lang="en-US" dirty="0">
                <a:hlinkClick r:id="rId4"/>
              </a:rPr>
              <a:t>://pausetonecran.com/pourquoi-les-jeunes-sont-ils-si-attires-par-les-ecrans/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76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     https</a:t>
            </a:r>
            <a:r>
              <a:rPr lang="en-US" dirty="0">
                <a:hlinkClick r:id="rId5"/>
              </a:rPr>
              <a:t>://www.lilavie.fr/l-info-c-est-clair/toutes-les-fishes/nos-chers-ecrans/76-des-ecrans-partout</a:t>
            </a:r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21040" y="4114800"/>
            <a:ext cx="840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6"/>
              </a:rPr>
              <a:t>     https</a:t>
            </a:r>
            <a:r>
              <a:rPr lang="en-US" dirty="0">
                <a:hlinkClick r:id="rId6"/>
              </a:rPr>
              <a:t>://www.cbnews.fr/etudes/image-12-15-ans-pourquoi-ils-n-ont-plus-temps-libre-47867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1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393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Rounded MT Bold</vt:lpstr>
      <vt:lpstr>Bahnschrift Condensed</vt:lpstr>
      <vt:lpstr>Bahnschrift SemiBold</vt:lpstr>
      <vt:lpstr>Century Gothic</vt:lpstr>
      <vt:lpstr>Franklin Gothic Book</vt:lpstr>
      <vt:lpstr>Franklin Gothic Medium</vt:lpstr>
      <vt:lpstr>Tunga</vt:lpstr>
      <vt:lpstr>Wingdings</vt:lpstr>
      <vt:lpstr>Angles</vt:lpstr>
      <vt:lpstr>SURCONSOMMATION</vt:lpstr>
      <vt:lpstr>Introduction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dahab</dc:creator>
  <cp:lastModifiedBy>Bac</cp:lastModifiedBy>
  <cp:revision>39</cp:revision>
  <dcterms:created xsi:type="dcterms:W3CDTF">2023-09-08T17:46:36Z</dcterms:created>
  <dcterms:modified xsi:type="dcterms:W3CDTF">2023-09-18T11:38:11Z</dcterms:modified>
</cp:coreProperties>
</file>